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85" r:id="rId2"/>
    <p:sldId id="289" r:id="rId3"/>
    <p:sldId id="286" r:id="rId4"/>
    <p:sldId id="287" r:id="rId5"/>
    <p:sldId id="290" r:id="rId6"/>
    <p:sldId id="291" r:id="rId7"/>
    <p:sldId id="28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C1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BF8CF5-D297-4B43-B623-70626DF4FED0}" type="datetimeFigureOut">
              <a:rPr lang="en-US" smtClean="0"/>
              <a:t>12/23/19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AE14D-0EE6-9C4B-86C6-DAC0A61D8B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97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AE14D-0EE6-9C4B-86C6-DAC0A61D8B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71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AE14D-0EE6-9C4B-86C6-DAC0A61D8B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0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AE14D-0EE6-9C4B-86C6-DAC0A61D8B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797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FCCF-E890-DE4F-9BB7-B9660D421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F84B3B-8641-244F-A7D3-034BC0A9DA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73405-4483-E445-8909-A01F9676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A026-4BCF-8749-B60C-4FA78E32A475}" type="datetime1">
              <a:rPr lang="en-US" smtClean="0"/>
              <a:t>12/23/19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251F2-D1E7-3946-A46A-4BBE98DE5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3A8FB-6BDE-A743-9FC4-8D640DFE3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88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990CE-7B6E-1B43-9CD2-B9D36C4F8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BC0DBF-4576-DC43-96C1-A72E88F5A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15601-946A-AF4A-80BE-713CF40DE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C1D7D-92D5-E541-837A-2BD8C334A745}" type="datetime1">
              <a:rPr lang="en-US" smtClean="0"/>
              <a:t>12/23/19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5C36F-3AAA-EE48-9876-24A7A80FF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22B07-4E73-0E46-ACC5-A7644F70C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55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421EEB-5ED7-5F41-87F2-50F4BFCE70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CB3418-269A-6D41-8996-208214948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D8FC1-D642-D047-91C9-915FDCF27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BF216-0399-1540-A665-7FEDEC743AD3}" type="datetime1">
              <a:rPr lang="en-US" smtClean="0"/>
              <a:t>12/23/19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DA297-A065-4F42-941E-829DC93B2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51B9C-C7D3-C446-B049-05B318063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D0476-AEF2-0148-A670-50DCA14EE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F8EDA-5A30-2540-B13C-A23A4D64C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F6958-5F17-8B46-961D-8EF3622AF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2BF3-B750-6C4B-812A-9D63CA56B8CD}" type="datetime1">
              <a:rPr lang="en-US" smtClean="0"/>
              <a:t>12/23/19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A9A0D-E57B-0344-AA6B-A5540347D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F888A-5528-5243-80E8-438A452B2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386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D3680-9E97-DB40-B045-BA8138994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0367C6-E69A-5A4E-9D94-03F04F0ED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5FACE-47C6-7F4E-B949-F0B7145A9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FF484-20ED-7448-8A9B-EF9C0D07F6F7}" type="datetime1">
              <a:rPr lang="en-US" smtClean="0"/>
              <a:t>12/23/19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31E72-EB31-6844-AA37-C582660D8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17F4F-880D-4448-A93B-78D9ABB8C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8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66BC1-61E9-074F-8B3E-292AC6887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98FC0-2FEE-DE47-86EA-75E52185E1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CF3B04-CE03-814A-B363-8477BA855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15DC7-BD51-114C-B673-C38374332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BE419-D07A-B54B-8E63-8D149548A4FB}" type="datetime1">
              <a:rPr lang="en-US" smtClean="0"/>
              <a:t>12/23/19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4790-2D4A-6E42-A5CF-61DD31BE7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0E98A-EA5A-B741-92DD-F6B4BAED8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04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78BC4-66DD-D245-BEE2-2A20D2DF2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82D886-54F3-0442-A172-680D18F3C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93BFDB-D4F0-D14A-9BAB-9FED05B6F1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FE3DA5-A936-D94C-A6EC-FE40E0ADC8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3FD077-08DD-574F-9E6D-F259AB08EC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795301-F890-2D44-BD37-861C301FD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D8EB-AA7F-B84F-81B2-ED9FFD40B9A5}" type="datetime1">
              <a:rPr lang="en-US" smtClean="0"/>
              <a:t>12/23/19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2D672-6B41-8C4B-9338-D8CA774E2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299563-CDD1-3D42-A9E1-616785EE0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91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99DC0-CF95-734C-91FB-60DA75EA1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1016F3-C03B-C441-B101-B5D6A3B9C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C2CE7-6665-8145-BD72-3B0BF2E74542}" type="datetime1">
              <a:rPr lang="en-US" smtClean="0"/>
              <a:t>12/23/19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1BB6FD-7F7F-C24D-9199-9A2530166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DA738-1EF7-1A43-B795-B1098020A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689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17D648-31B3-F84F-9FD7-C628EF199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BA39-0366-DA45-B645-7DA00BC8058E}" type="datetime1">
              <a:rPr lang="en-US" smtClean="0"/>
              <a:t>12/23/19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8B70B0-E7B4-A44C-AACC-B5F5C3800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57D44-5AC4-AA4B-9E59-18F431C44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04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341D6-496E-A04D-9DE6-445217D02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4E271-2902-9447-8793-C6CDC5E4C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C0002-87C7-A442-96D8-334A2219C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110F4-60FD-E84C-AA24-56DE22612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AB676-7C9C-CC43-8323-971D919B1EC5}" type="datetime1">
              <a:rPr lang="en-US" smtClean="0"/>
              <a:t>12/23/19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5E8DA4-8D51-3146-AC08-441AABCFA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DD52C-B2DA-A94E-9175-CA47C2366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53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8B96C-D15C-C945-ADC2-B0380D1D4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D86CAC-668B-4040-8648-A8DD6795F8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05D5D-CAFF-6D49-95B2-9ECCE8D9E5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7E202-F933-DA4F-A786-CEEA605FF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BB314-9E7A-0C41-B148-655C7544E392}" type="datetime1">
              <a:rPr lang="en-US" smtClean="0"/>
              <a:t>12/23/19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FAF90-6541-744C-8365-07B87AB9A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45B3E-4108-BA48-9320-F115B1249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242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AF9399-B19A-024B-B5C9-E8CAE67AE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353CC-689D-1245-9813-751FEA2A5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27C6F-53D6-124C-9D45-987EB51EF9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000BB-2279-F743-A608-DA545A819BAE}" type="datetime1">
              <a:rPr lang="en-US" smtClean="0"/>
              <a:t>12/23/19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F2FC3-EEE9-B747-8FC8-8D32AE363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300E4-BF83-9B40-A46B-0A4FC8DCEE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515A4-74A1-6745-947B-E2B3C630F2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60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1F826-8A0A-A64B-8211-113965644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214691"/>
            <a:ext cx="9144000" cy="1833835"/>
          </a:xfrm>
        </p:spPr>
        <p:txBody>
          <a:bodyPr>
            <a:noAutofit/>
          </a:bodyPr>
          <a:lstStyle/>
          <a:p>
            <a:r>
              <a:rPr lang="en-US" dirty="0"/>
              <a:t>Recommendation System</a:t>
            </a:r>
            <a:br>
              <a:rPr lang="en-US" dirty="0"/>
            </a:br>
            <a:r>
              <a:rPr lang="en-US" dirty="0"/>
              <a:t>for Airbnb listings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B23898-C90A-7F4E-859F-68CDB7C6F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517691"/>
          </a:xfrm>
        </p:spPr>
        <p:txBody>
          <a:bodyPr>
            <a:normAutofit/>
          </a:bodyPr>
          <a:lstStyle/>
          <a:p>
            <a:r>
              <a:rPr lang="en-US" sz="2800" dirty="0" err="1"/>
              <a:t>Ioannis</a:t>
            </a:r>
            <a:r>
              <a:rPr lang="en-US" sz="2800" dirty="0"/>
              <a:t> </a:t>
            </a:r>
            <a:r>
              <a:rPr lang="en-US" sz="2800" dirty="0" err="1"/>
              <a:t>Petromichelakis</a:t>
            </a:r>
            <a:endParaRPr lang="en-US" sz="28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47A54A5-827E-EE4D-B240-A19DD3087641}"/>
              </a:ext>
            </a:extLst>
          </p:cNvPr>
          <p:cNvCxnSpPr/>
          <p:nvPr/>
        </p:nvCxnSpPr>
        <p:spPr>
          <a:xfrm>
            <a:off x="1645920" y="1064027"/>
            <a:ext cx="9022080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BEF30D-6089-E049-8EA6-06E63BC2DD3C}"/>
              </a:ext>
            </a:extLst>
          </p:cNvPr>
          <p:cNvCxnSpPr/>
          <p:nvPr/>
        </p:nvCxnSpPr>
        <p:spPr>
          <a:xfrm>
            <a:off x="1724274" y="5264994"/>
            <a:ext cx="9022080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8754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B57416-1E17-0C40-92EB-1573A8097110}"/>
              </a:ext>
            </a:extLst>
          </p:cNvPr>
          <p:cNvCxnSpPr>
            <a:cxnSpLocks/>
          </p:cNvCxnSpPr>
          <p:nvPr/>
        </p:nvCxnSpPr>
        <p:spPr>
          <a:xfrm>
            <a:off x="474344" y="40680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72C5C2-FC5E-AC40-A80A-A95A432C9DEA}"/>
              </a:ext>
            </a:extLst>
          </p:cNvPr>
          <p:cNvCxnSpPr>
            <a:cxnSpLocks/>
          </p:cNvCxnSpPr>
          <p:nvPr/>
        </p:nvCxnSpPr>
        <p:spPr>
          <a:xfrm>
            <a:off x="474344" y="118785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F5C6C9D6-B255-9748-8C17-DD18E1ED2DE3}"/>
              </a:ext>
            </a:extLst>
          </p:cNvPr>
          <p:cNvSpPr txBox="1">
            <a:spLocks/>
          </p:cNvSpPr>
          <p:nvPr/>
        </p:nvSpPr>
        <p:spPr>
          <a:xfrm>
            <a:off x="474344" y="294421"/>
            <a:ext cx="11284268" cy="102992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/>
              <a:t>Outline</a:t>
            </a:r>
            <a:endParaRPr lang="en-US" sz="3600" b="1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BB0BAFA-7177-7940-B315-C2D419B56A82}"/>
              </a:ext>
            </a:extLst>
          </p:cNvPr>
          <p:cNvSpPr/>
          <p:nvPr/>
        </p:nvSpPr>
        <p:spPr>
          <a:xfrm>
            <a:off x="4815829" y="5219771"/>
            <a:ext cx="3291840" cy="118872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E5B39E-2B50-B247-B02C-7C1F487A4983}"/>
              </a:ext>
            </a:extLst>
          </p:cNvPr>
          <p:cNvSpPr txBox="1"/>
          <p:nvPr/>
        </p:nvSpPr>
        <p:spPr>
          <a:xfrm>
            <a:off x="4815829" y="5233891"/>
            <a:ext cx="3287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Geographical Clustering</a:t>
            </a:r>
          </a:p>
          <a:p>
            <a:pPr algn="ctr"/>
            <a:r>
              <a:rPr lang="en-US" sz="1600" dirty="0"/>
              <a:t>Identify areas with high density of restaurants, bars, coffee shops, etc. and calculate TF-IDF vectors</a:t>
            </a:r>
            <a:r>
              <a:rPr lang="en-US" sz="2000" b="1" u="sng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3C2FB0-6736-9749-82CB-BA85346E1C2A}"/>
              </a:ext>
            </a:extLst>
          </p:cNvPr>
          <p:cNvSpPr txBox="1"/>
          <p:nvPr/>
        </p:nvSpPr>
        <p:spPr>
          <a:xfrm>
            <a:off x="5579256" y="4266982"/>
            <a:ext cx="197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Yelp business data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785A35A-D280-F849-B565-0C1EE402FF50}"/>
              </a:ext>
            </a:extLst>
          </p:cNvPr>
          <p:cNvSpPr/>
          <p:nvPr/>
        </p:nvSpPr>
        <p:spPr>
          <a:xfrm>
            <a:off x="489039" y="4528889"/>
            <a:ext cx="2360294" cy="43412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67CF29-AEBA-1047-80FF-2E7296F3827A}"/>
              </a:ext>
            </a:extLst>
          </p:cNvPr>
          <p:cNvSpPr txBox="1"/>
          <p:nvPr/>
        </p:nvSpPr>
        <p:spPr>
          <a:xfrm>
            <a:off x="546187" y="4528889"/>
            <a:ext cx="2303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Sentiment Analysis</a:t>
            </a:r>
            <a:endParaRPr 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BAD740-3EE4-0C40-B247-B90AEA758C92}"/>
              </a:ext>
            </a:extLst>
          </p:cNvPr>
          <p:cNvSpPr txBox="1"/>
          <p:nvPr/>
        </p:nvSpPr>
        <p:spPr>
          <a:xfrm>
            <a:off x="973434" y="3907940"/>
            <a:ext cx="1434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Yelp reviews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6704525-F671-7449-B9B2-33F363DD976A}"/>
              </a:ext>
            </a:extLst>
          </p:cNvPr>
          <p:cNvCxnSpPr>
            <a:cxnSpLocks/>
            <a:stCxn id="104" idx="4"/>
            <a:endCxn id="15" idx="0"/>
          </p:cNvCxnSpPr>
          <p:nvPr/>
        </p:nvCxnSpPr>
        <p:spPr>
          <a:xfrm>
            <a:off x="1669186" y="4328035"/>
            <a:ext cx="0" cy="20085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464296-20BB-BE4F-BCCA-53A1434D77D7}"/>
              </a:ext>
            </a:extLst>
          </p:cNvPr>
          <p:cNvCxnSpPr>
            <a:cxnSpLocks/>
            <a:stCxn id="15" idx="2"/>
            <a:endCxn id="77" idx="0"/>
          </p:cNvCxnSpPr>
          <p:nvPr/>
        </p:nvCxnSpPr>
        <p:spPr>
          <a:xfrm>
            <a:off x="1669186" y="4963009"/>
            <a:ext cx="7575" cy="18279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E11B6D3-D3F2-7242-979D-491ECFB88174}"/>
              </a:ext>
            </a:extLst>
          </p:cNvPr>
          <p:cNvSpPr txBox="1"/>
          <p:nvPr/>
        </p:nvSpPr>
        <p:spPr>
          <a:xfrm>
            <a:off x="622929" y="5252074"/>
            <a:ext cx="212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Positive Yelp reviews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AF1B12-A35E-E643-8CA6-2255BF1072F1}"/>
              </a:ext>
            </a:extLst>
          </p:cNvPr>
          <p:cNvSpPr txBox="1"/>
          <p:nvPr/>
        </p:nvSpPr>
        <p:spPr>
          <a:xfrm>
            <a:off x="318604" y="5822749"/>
            <a:ext cx="2594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Neighborhood description (Airbnb)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2F7D8DE8-3433-9741-80F1-C393279B00D3}"/>
              </a:ext>
            </a:extLst>
          </p:cNvPr>
          <p:cNvSpPr/>
          <p:nvPr/>
        </p:nvSpPr>
        <p:spPr>
          <a:xfrm>
            <a:off x="3288857" y="5221958"/>
            <a:ext cx="1062991" cy="45720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6CBBA48-635A-DB4C-97B2-2EB106D84884}"/>
              </a:ext>
            </a:extLst>
          </p:cNvPr>
          <p:cNvSpPr txBox="1"/>
          <p:nvPr/>
        </p:nvSpPr>
        <p:spPr>
          <a:xfrm>
            <a:off x="3338863" y="5262856"/>
            <a:ext cx="1012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TF-IDF 1</a:t>
            </a:r>
            <a:endParaRPr lang="en-US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5C67AD93-8FFA-0C4A-B360-2AB1A4CF9671}"/>
              </a:ext>
            </a:extLst>
          </p:cNvPr>
          <p:cNvSpPr/>
          <p:nvPr/>
        </p:nvSpPr>
        <p:spPr>
          <a:xfrm>
            <a:off x="3288857" y="5945891"/>
            <a:ext cx="1062991" cy="45720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64CF60-51B2-6C48-AD76-A5C7217745F7}"/>
              </a:ext>
            </a:extLst>
          </p:cNvPr>
          <p:cNvSpPr txBox="1"/>
          <p:nvPr/>
        </p:nvSpPr>
        <p:spPr>
          <a:xfrm>
            <a:off x="3338863" y="5972501"/>
            <a:ext cx="1012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TF-IDF 2</a:t>
            </a:r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8582866-6D2D-7B4A-82FF-CB970AFE261E}"/>
              </a:ext>
            </a:extLst>
          </p:cNvPr>
          <p:cNvCxnSpPr>
            <a:cxnSpLocks/>
            <a:stCxn id="77" idx="6"/>
            <a:endCxn id="24" idx="1"/>
          </p:cNvCxnSpPr>
          <p:nvPr/>
        </p:nvCxnSpPr>
        <p:spPr>
          <a:xfrm flipV="1">
            <a:off x="2928318" y="5450558"/>
            <a:ext cx="360539" cy="242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90AA299-693B-9041-867D-4133350DB255}"/>
              </a:ext>
            </a:extLst>
          </p:cNvPr>
          <p:cNvCxnSpPr>
            <a:cxnSpLocks/>
            <a:stCxn id="78" idx="6"/>
            <a:endCxn id="26" idx="1"/>
          </p:cNvCxnSpPr>
          <p:nvPr/>
        </p:nvCxnSpPr>
        <p:spPr>
          <a:xfrm flipV="1">
            <a:off x="2867466" y="6174491"/>
            <a:ext cx="421391" cy="458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6477C89-FB47-274C-8F65-EFD3685EFFED}"/>
              </a:ext>
            </a:extLst>
          </p:cNvPr>
          <p:cNvSpPr txBox="1"/>
          <p:nvPr/>
        </p:nvSpPr>
        <p:spPr>
          <a:xfrm>
            <a:off x="10211341" y="4319273"/>
            <a:ext cx="159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keywords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8F96B52E-2317-1745-BA42-A503AAB7AD68}"/>
              </a:ext>
            </a:extLst>
          </p:cNvPr>
          <p:cNvSpPr/>
          <p:nvPr/>
        </p:nvSpPr>
        <p:spPr>
          <a:xfrm>
            <a:off x="8552492" y="5232741"/>
            <a:ext cx="3291840" cy="118872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30E1C3D-6E61-7441-969F-D746D81CAB5A}"/>
              </a:ext>
            </a:extLst>
          </p:cNvPr>
          <p:cNvCxnSpPr>
            <a:cxnSpLocks/>
            <a:stCxn id="13" idx="3"/>
            <a:endCxn id="43" idx="1"/>
          </p:cNvCxnSpPr>
          <p:nvPr/>
        </p:nvCxnSpPr>
        <p:spPr>
          <a:xfrm flipV="1">
            <a:off x="8103379" y="5827101"/>
            <a:ext cx="449113" cy="695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ight Brace 68">
            <a:extLst>
              <a:ext uri="{FF2B5EF4-FFF2-40B4-BE49-F238E27FC236}">
                <a16:creationId xmlns:a16="http://schemas.microsoft.com/office/drawing/2014/main" id="{57BE8713-196E-084F-93C1-548BC3B91807}"/>
              </a:ext>
            </a:extLst>
          </p:cNvPr>
          <p:cNvSpPr/>
          <p:nvPr/>
        </p:nvSpPr>
        <p:spPr>
          <a:xfrm>
            <a:off x="4375203" y="5331444"/>
            <a:ext cx="440626" cy="843047"/>
          </a:xfrm>
          <a:prstGeom prst="rightBrac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3427741-8214-D445-985A-E9C7812759E9}"/>
              </a:ext>
            </a:extLst>
          </p:cNvPr>
          <p:cNvSpPr/>
          <p:nvPr/>
        </p:nvSpPr>
        <p:spPr>
          <a:xfrm>
            <a:off x="425204" y="5145801"/>
            <a:ext cx="2503114" cy="614362"/>
          </a:xfrm>
          <a:prstGeom prst="ellipse">
            <a:avLst/>
          </a:prstGeom>
          <a:solidFill>
            <a:srgbClr val="FF000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CABE809-914C-8C4D-B571-B88DC3A16A37}"/>
              </a:ext>
            </a:extLst>
          </p:cNvPr>
          <p:cNvSpPr/>
          <p:nvPr/>
        </p:nvSpPr>
        <p:spPr>
          <a:xfrm>
            <a:off x="364352" y="5822749"/>
            <a:ext cx="2503114" cy="712661"/>
          </a:xfrm>
          <a:prstGeom prst="ellipse">
            <a:avLst/>
          </a:prstGeom>
          <a:solidFill>
            <a:srgbClr val="0070C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D583BD6C-C2E7-394E-A5A7-1A9A332D043E}"/>
              </a:ext>
            </a:extLst>
          </p:cNvPr>
          <p:cNvSpPr/>
          <p:nvPr/>
        </p:nvSpPr>
        <p:spPr>
          <a:xfrm>
            <a:off x="5213870" y="4144114"/>
            <a:ext cx="2503114" cy="614362"/>
          </a:xfrm>
          <a:prstGeom prst="ellipse">
            <a:avLst/>
          </a:prstGeom>
          <a:solidFill>
            <a:srgbClr val="FF000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7FEAE48-67AC-5043-80D5-8C04463B77BD}"/>
              </a:ext>
            </a:extLst>
          </p:cNvPr>
          <p:cNvCxnSpPr>
            <a:cxnSpLocks/>
            <a:stCxn id="85" idx="4"/>
            <a:endCxn id="12" idx="0"/>
          </p:cNvCxnSpPr>
          <p:nvPr/>
        </p:nvCxnSpPr>
        <p:spPr>
          <a:xfrm flipH="1">
            <a:off x="6461749" y="4758476"/>
            <a:ext cx="3678" cy="46129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DA16E323-64C1-E649-B3CB-29427AC7234B}"/>
              </a:ext>
            </a:extLst>
          </p:cNvPr>
          <p:cNvSpPr/>
          <p:nvPr/>
        </p:nvSpPr>
        <p:spPr>
          <a:xfrm>
            <a:off x="10211340" y="4205647"/>
            <a:ext cx="1597825" cy="614362"/>
          </a:xfrm>
          <a:prstGeom prst="ellipse">
            <a:avLst/>
          </a:prstGeom>
          <a:solidFill>
            <a:srgbClr val="49C1BF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3C85C67-BA3C-AF4D-9110-AD82276304B2}"/>
              </a:ext>
            </a:extLst>
          </p:cNvPr>
          <p:cNvSpPr txBox="1"/>
          <p:nvPr/>
        </p:nvSpPr>
        <p:spPr>
          <a:xfrm>
            <a:off x="8536774" y="4328162"/>
            <a:ext cx="1503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Airbnb listings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B32D29B-571E-984B-B859-8DCA2A631836}"/>
              </a:ext>
            </a:extLst>
          </p:cNvPr>
          <p:cNvSpPr/>
          <p:nvPr/>
        </p:nvSpPr>
        <p:spPr>
          <a:xfrm>
            <a:off x="8536773" y="4219228"/>
            <a:ext cx="1538285" cy="614362"/>
          </a:xfrm>
          <a:prstGeom prst="ellipse">
            <a:avLst/>
          </a:prstGeom>
          <a:solidFill>
            <a:srgbClr val="0070C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F994D4F-D3AA-574D-8F9D-9653838E0520}"/>
              </a:ext>
            </a:extLst>
          </p:cNvPr>
          <p:cNvCxnSpPr>
            <a:cxnSpLocks/>
            <a:stCxn id="95" idx="4"/>
          </p:cNvCxnSpPr>
          <p:nvPr/>
        </p:nvCxnSpPr>
        <p:spPr>
          <a:xfrm>
            <a:off x="9305916" y="4833590"/>
            <a:ext cx="0" cy="38618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7EC8D46B-4C9E-C94A-97C5-8297F4098D9D}"/>
              </a:ext>
            </a:extLst>
          </p:cNvPr>
          <p:cNvSpPr/>
          <p:nvPr/>
        </p:nvSpPr>
        <p:spPr>
          <a:xfrm>
            <a:off x="859032" y="3828180"/>
            <a:ext cx="1620307" cy="499855"/>
          </a:xfrm>
          <a:prstGeom prst="ellipse">
            <a:avLst/>
          </a:prstGeom>
          <a:solidFill>
            <a:srgbClr val="FF000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C66A06-8D50-4147-9C54-B578A3BA583B}"/>
              </a:ext>
            </a:extLst>
          </p:cNvPr>
          <p:cNvSpPr txBox="1"/>
          <p:nvPr/>
        </p:nvSpPr>
        <p:spPr>
          <a:xfrm>
            <a:off x="8569549" y="5250534"/>
            <a:ext cx="323961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Recommendation score</a:t>
            </a:r>
          </a:p>
          <a:p>
            <a:pPr algn="ctr"/>
            <a:r>
              <a:rPr lang="en-US" sz="1600" dirty="0"/>
              <a:t>Based on cluster/keywords relevance and on listing’s proximity to the cluster center 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75786C3-06D6-4143-8C5E-1CD0D1FDB7B6}"/>
              </a:ext>
            </a:extLst>
          </p:cNvPr>
          <p:cNvCxnSpPr>
            <a:cxnSpLocks/>
            <a:stCxn id="89" idx="4"/>
          </p:cNvCxnSpPr>
          <p:nvPr/>
        </p:nvCxnSpPr>
        <p:spPr>
          <a:xfrm>
            <a:off x="11010253" y="4820009"/>
            <a:ext cx="0" cy="41273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6699040-87E5-1F47-A132-F6E060604680}"/>
              </a:ext>
            </a:extLst>
          </p:cNvPr>
          <p:cNvSpPr txBox="1"/>
          <p:nvPr/>
        </p:nvSpPr>
        <p:spPr>
          <a:xfrm>
            <a:off x="8901113" y="1540338"/>
            <a:ext cx="285749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Data: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Yelp Challenge Dataset (5.5GB) from </a:t>
            </a:r>
            <a:r>
              <a:rPr lang="en-US" dirty="0" err="1"/>
              <a:t>yelp.com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Airbnb Listings in Toronto and Montreal (200MB) from </a:t>
            </a:r>
            <a:r>
              <a:rPr lang="en-US" dirty="0" err="1"/>
              <a:t>insideairbnb.com</a:t>
            </a:r>
            <a:r>
              <a:rPr lang="en-US" dirty="0"/>
              <a:t> 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3346CF0-DCC3-AC43-85BC-DEFB419F0BA9}"/>
              </a:ext>
            </a:extLst>
          </p:cNvPr>
          <p:cNvSpPr txBox="1"/>
          <p:nvPr/>
        </p:nvSpPr>
        <p:spPr>
          <a:xfrm>
            <a:off x="496168" y="1540338"/>
            <a:ext cx="821022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Assumptions and Objective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>
                <a:solidFill>
                  <a:srgbClr val="49C1BF"/>
                </a:solidFill>
              </a:rPr>
              <a:t>“style” of the neighborhood</a:t>
            </a:r>
            <a:r>
              <a:rPr lang="en-US" dirty="0"/>
              <a:t> of settlement should much </a:t>
            </a:r>
            <a:r>
              <a:rPr lang="en-US" b="1" dirty="0">
                <a:solidFill>
                  <a:srgbClr val="49C1BF"/>
                </a:solidFill>
              </a:rPr>
              <a:t>traveler’s preferences</a:t>
            </a:r>
            <a:r>
              <a:rPr lang="en-US" dirty="0">
                <a:solidFill>
                  <a:srgbClr val="49C1BF"/>
                </a:solidFill>
              </a:rPr>
              <a:t> 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49C1BF"/>
                </a:solidFill>
              </a:rPr>
              <a:t>Restaurants, bars, coffee shops, etc. </a:t>
            </a:r>
            <a:r>
              <a:rPr lang="en-US" dirty="0"/>
              <a:t>are a proxy for the “style” and “vibe”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Reach those places in a </a:t>
            </a:r>
            <a:r>
              <a:rPr lang="en-US" b="1" dirty="0">
                <a:solidFill>
                  <a:srgbClr val="49C1BF"/>
                </a:solidFill>
              </a:rPr>
              <a:t>few steps</a:t>
            </a:r>
            <a:r>
              <a:rPr lang="en-US" dirty="0">
                <a:solidFill>
                  <a:srgbClr val="49C1BF"/>
                </a:solidFill>
              </a:rPr>
              <a:t> </a:t>
            </a:r>
            <a:r>
              <a:rPr lang="en-US" dirty="0"/>
              <a:t>and feel </a:t>
            </a:r>
            <a:r>
              <a:rPr lang="en-US" b="1" dirty="0">
                <a:solidFill>
                  <a:srgbClr val="49C1BF"/>
                </a:solidFill>
              </a:rPr>
              <a:t>comfortable</a:t>
            </a:r>
            <a:r>
              <a:rPr lang="en-US" dirty="0"/>
              <a:t> spending time there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Identify neighborhoods that much traveler’s preferences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Choose Airbnb listings that ideally located within these neighborhoods</a:t>
            </a:r>
          </a:p>
        </p:txBody>
      </p:sp>
      <p:sp>
        <p:nvSpPr>
          <p:cNvPr id="47" name="Slide Number Placeholder 46">
            <a:extLst>
              <a:ext uri="{FF2B5EF4-FFF2-40B4-BE49-F238E27FC236}">
                <a16:creationId xmlns:a16="http://schemas.microsoft.com/office/drawing/2014/main" id="{427B265E-A927-CD4C-8FAA-FEA72DFE6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880" y="6400800"/>
            <a:ext cx="2743200" cy="365125"/>
          </a:xfrm>
        </p:spPr>
        <p:txBody>
          <a:bodyPr/>
          <a:lstStyle/>
          <a:p>
            <a:fld id="{F47515A4-74A1-6745-947B-E2B3C630F290}" type="slidenum">
              <a:rPr lang="en-US" sz="2000" smtClean="0"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6139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B57416-1E17-0C40-92EB-1573A8097110}"/>
              </a:ext>
            </a:extLst>
          </p:cNvPr>
          <p:cNvCxnSpPr>
            <a:cxnSpLocks/>
          </p:cNvCxnSpPr>
          <p:nvPr/>
        </p:nvCxnSpPr>
        <p:spPr>
          <a:xfrm>
            <a:off x="474344" y="40680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72C5C2-FC5E-AC40-A80A-A95A432C9DEA}"/>
              </a:ext>
            </a:extLst>
          </p:cNvPr>
          <p:cNvCxnSpPr>
            <a:cxnSpLocks/>
          </p:cNvCxnSpPr>
          <p:nvPr/>
        </p:nvCxnSpPr>
        <p:spPr>
          <a:xfrm>
            <a:off x="474344" y="118785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F5C6C9D6-B255-9748-8C17-DD18E1ED2DE3}"/>
              </a:ext>
            </a:extLst>
          </p:cNvPr>
          <p:cNvSpPr txBox="1">
            <a:spLocks/>
          </p:cNvSpPr>
          <p:nvPr/>
        </p:nvSpPr>
        <p:spPr>
          <a:xfrm>
            <a:off x="474344" y="294421"/>
            <a:ext cx="11284268" cy="102992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/>
              <a:t>Results - Toronto</a:t>
            </a:r>
            <a:endParaRPr lang="en-US" sz="3600" b="1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263E51B-4351-414E-ABF0-5475B80441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988574"/>
              </p:ext>
            </p:extLst>
          </p:nvPr>
        </p:nvGraphicFramePr>
        <p:xfrm>
          <a:off x="6443660" y="1395541"/>
          <a:ext cx="5397850" cy="50482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2977">
                  <a:extLst>
                    <a:ext uri="{9D8B030D-6E8A-4147-A177-3AD203B41FA5}">
                      <a16:colId xmlns:a16="http://schemas.microsoft.com/office/drawing/2014/main" val="2962175019"/>
                    </a:ext>
                  </a:extLst>
                </a:gridCol>
                <a:gridCol w="503237">
                  <a:extLst>
                    <a:ext uri="{9D8B030D-6E8A-4147-A177-3AD203B41FA5}">
                      <a16:colId xmlns:a16="http://schemas.microsoft.com/office/drawing/2014/main" val="3671789191"/>
                    </a:ext>
                  </a:extLst>
                </a:gridCol>
                <a:gridCol w="503237">
                  <a:extLst>
                    <a:ext uri="{9D8B030D-6E8A-4147-A177-3AD203B41FA5}">
                      <a16:colId xmlns:a16="http://schemas.microsoft.com/office/drawing/2014/main" val="3910398373"/>
                    </a:ext>
                  </a:extLst>
                </a:gridCol>
                <a:gridCol w="819150">
                  <a:extLst>
                    <a:ext uri="{9D8B030D-6E8A-4147-A177-3AD203B41FA5}">
                      <a16:colId xmlns:a16="http://schemas.microsoft.com/office/drawing/2014/main" val="2700258441"/>
                    </a:ext>
                  </a:extLst>
                </a:gridCol>
                <a:gridCol w="923925">
                  <a:extLst>
                    <a:ext uri="{9D8B030D-6E8A-4147-A177-3AD203B41FA5}">
                      <a16:colId xmlns:a16="http://schemas.microsoft.com/office/drawing/2014/main" val="4202191587"/>
                    </a:ext>
                  </a:extLst>
                </a:gridCol>
                <a:gridCol w="1582737">
                  <a:extLst>
                    <a:ext uri="{9D8B030D-6E8A-4147-A177-3AD203B41FA5}">
                      <a16:colId xmlns:a16="http://schemas.microsoft.com/office/drawing/2014/main" val="2638558460"/>
                    </a:ext>
                  </a:extLst>
                </a:gridCol>
                <a:gridCol w="382587">
                  <a:extLst>
                    <a:ext uri="{9D8B030D-6E8A-4147-A177-3AD203B41FA5}">
                      <a16:colId xmlns:a16="http://schemas.microsoft.com/office/drawing/2014/main" val="811736127"/>
                    </a:ext>
                  </a:extLst>
                </a:gridCol>
              </a:tblGrid>
              <a:tr h="29695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Cluster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 err="1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Scr</a:t>
                      </a:r>
                      <a:r>
                        <a:rPr lang="en-US" sz="1400" b="1" u="none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1</a:t>
                      </a:r>
                      <a:endParaRPr lang="en-US" sz="1400" b="1" i="0" u="none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 err="1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Scr</a:t>
                      </a:r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2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# listings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Avg. Price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Neighborhoods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%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9246053"/>
                  </a:ext>
                </a:extLst>
              </a:tr>
              <a:tr h="29695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6.6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2.3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$101.33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Dovercourt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-Junction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69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1236911"/>
                  </a:ext>
                </a:extLst>
              </a:tr>
              <a:tr h="2969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Corso Italia-Davenport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0457878"/>
                  </a:ext>
                </a:extLst>
              </a:tr>
              <a:tr h="29695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2.8</a:t>
                      </a:r>
                      <a:endParaRPr lang="en-US" sz="1400" b="0" i="0" u="none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5.0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794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$204.44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Waterfront Communities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94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802085"/>
                  </a:ext>
                </a:extLst>
              </a:tr>
              <a:tr h="296956"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6.8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3.8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487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$177.35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Little Portugal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37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4132957"/>
                  </a:ext>
                </a:extLst>
              </a:tr>
              <a:tr h="2969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Niagara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33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7300515"/>
                  </a:ext>
                </a:extLst>
              </a:tr>
              <a:tr h="2969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Trinity-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Bellwoods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5797290"/>
                  </a:ext>
                </a:extLst>
              </a:tr>
              <a:tr h="296956"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6.1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4.2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$125.96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Roncesvalles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823694"/>
                  </a:ext>
                </a:extLst>
              </a:tr>
              <a:tr h="2969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South Parkdale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38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69748"/>
                  </a:ext>
                </a:extLst>
              </a:tr>
              <a:tr h="2969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Little Portugal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5561557"/>
                  </a:ext>
                </a:extLst>
              </a:tr>
              <a:tr h="29695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4.1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1.6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$119.88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Wychwood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53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77865"/>
                  </a:ext>
                </a:extLst>
              </a:tr>
              <a:tr h="2969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Humewood-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Cedarvale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5287410"/>
                  </a:ext>
                </a:extLst>
              </a:tr>
              <a:tr h="29695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39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3.5</a:t>
                      </a:r>
                      <a:endParaRPr lang="en-US" sz="1400" b="0" i="0" u="none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5.1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769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$199.43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Waterfront Communities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68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1135301"/>
                  </a:ext>
                </a:extLst>
              </a:tr>
              <a:tr h="2969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Niagara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3527834"/>
                  </a:ext>
                </a:extLst>
              </a:tr>
              <a:tr h="29695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44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3.1</a:t>
                      </a:r>
                      <a:endParaRPr lang="en-US" sz="1400" b="0" i="0" u="none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3.7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$141.52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Trinity-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Bellwoods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53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7001577"/>
                  </a:ext>
                </a:extLst>
              </a:tr>
              <a:tr h="2969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Palmerston-Little Italy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38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2219294"/>
                  </a:ext>
                </a:extLst>
              </a:tr>
              <a:tr h="29695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6.4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1.9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250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$122.03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Kensington-Chinatown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98</a:t>
                      </a: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1928239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800297F-B55B-BA4A-B33F-8DA425944FA2}"/>
              </a:ext>
            </a:extLst>
          </p:cNvPr>
          <p:cNvSpPr txBox="1"/>
          <p:nvPr/>
        </p:nvSpPr>
        <p:spPr>
          <a:xfrm>
            <a:off x="4680713" y="620755"/>
            <a:ext cx="38271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Example 1: [‘hipster’, ‘hippy’, ‘art’]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B3A33BB-81F8-5F4C-B8A6-C8DDB48C0E9B}"/>
              </a:ext>
            </a:extLst>
          </p:cNvPr>
          <p:cNvSpPr txBox="1"/>
          <p:nvPr/>
        </p:nvSpPr>
        <p:spPr>
          <a:xfrm>
            <a:off x="8489897" y="615690"/>
            <a:ext cx="3348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Example 2: [‘clubs’, ‘nightlife’]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7317A916-59AF-024D-B181-1AEC60786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05" y="1334833"/>
            <a:ext cx="6366219" cy="5314025"/>
          </a:xfrm>
          <a:prstGeom prst="rect">
            <a:avLst/>
          </a:prstGeom>
        </p:spPr>
      </p:pic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011F052B-BFB7-8846-A1B2-910DA4F12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4975" y="6400800"/>
            <a:ext cx="2743200" cy="365125"/>
          </a:xfrm>
        </p:spPr>
        <p:txBody>
          <a:bodyPr/>
          <a:lstStyle/>
          <a:p>
            <a:fld id="{F47515A4-74A1-6745-947B-E2B3C630F290}" type="slidenum">
              <a:rPr lang="en-US" sz="2000" smtClean="0"/>
              <a:t>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0636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B57416-1E17-0C40-92EB-1573A8097110}"/>
              </a:ext>
            </a:extLst>
          </p:cNvPr>
          <p:cNvCxnSpPr>
            <a:cxnSpLocks/>
          </p:cNvCxnSpPr>
          <p:nvPr/>
        </p:nvCxnSpPr>
        <p:spPr>
          <a:xfrm>
            <a:off x="474344" y="40680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72C5C2-FC5E-AC40-A80A-A95A432C9DEA}"/>
              </a:ext>
            </a:extLst>
          </p:cNvPr>
          <p:cNvCxnSpPr>
            <a:cxnSpLocks/>
          </p:cNvCxnSpPr>
          <p:nvPr/>
        </p:nvCxnSpPr>
        <p:spPr>
          <a:xfrm>
            <a:off x="474344" y="118785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F5C6C9D6-B255-9748-8C17-DD18E1ED2DE3}"/>
              </a:ext>
            </a:extLst>
          </p:cNvPr>
          <p:cNvSpPr txBox="1">
            <a:spLocks/>
          </p:cNvSpPr>
          <p:nvPr/>
        </p:nvSpPr>
        <p:spPr>
          <a:xfrm>
            <a:off x="474344" y="294421"/>
            <a:ext cx="11284268" cy="102992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/>
              <a:t>Results - Montreal</a:t>
            </a:r>
            <a:endParaRPr lang="en-US" sz="3600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3C17E0D-A768-2545-8D14-0DBCEF099D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5939107"/>
              </p:ext>
            </p:extLst>
          </p:nvPr>
        </p:nvGraphicFramePr>
        <p:xfrm>
          <a:off x="6877875" y="1515149"/>
          <a:ext cx="5091112" cy="2895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287">
                  <a:extLst>
                    <a:ext uri="{9D8B030D-6E8A-4147-A177-3AD203B41FA5}">
                      <a16:colId xmlns:a16="http://schemas.microsoft.com/office/drawing/2014/main" val="61374178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614607620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2116988950"/>
                    </a:ext>
                  </a:extLst>
                </a:gridCol>
                <a:gridCol w="819150">
                  <a:extLst>
                    <a:ext uri="{9D8B030D-6E8A-4147-A177-3AD203B41FA5}">
                      <a16:colId xmlns:a16="http://schemas.microsoft.com/office/drawing/2014/main" val="563885327"/>
                    </a:ext>
                  </a:extLst>
                </a:gridCol>
                <a:gridCol w="923925">
                  <a:extLst>
                    <a:ext uri="{9D8B030D-6E8A-4147-A177-3AD203B41FA5}">
                      <a16:colId xmlns:a16="http://schemas.microsoft.com/office/drawing/2014/main" val="447378132"/>
                    </a:ext>
                  </a:extLst>
                </a:gridCol>
                <a:gridCol w="1370013">
                  <a:extLst>
                    <a:ext uri="{9D8B030D-6E8A-4147-A177-3AD203B41FA5}">
                      <a16:colId xmlns:a16="http://schemas.microsoft.com/office/drawing/2014/main" val="2273256908"/>
                    </a:ext>
                  </a:extLst>
                </a:gridCol>
                <a:gridCol w="363537">
                  <a:extLst>
                    <a:ext uri="{9D8B030D-6E8A-4147-A177-3AD203B41FA5}">
                      <a16:colId xmlns:a16="http://schemas.microsoft.com/office/drawing/2014/main" val="2204305352"/>
                    </a:ext>
                  </a:extLst>
                </a:gridCol>
              </a:tblGrid>
              <a:tr h="2413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Cluster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 err="1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Scr</a:t>
                      </a:r>
                      <a:r>
                        <a:rPr lang="en-US" sz="1400" b="1" u="none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1</a:t>
                      </a:r>
                      <a:endParaRPr lang="en-US" sz="1400" b="1" i="0" u="none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 err="1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Scr</a:t>
                      </a:r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2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# listings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Avg. Price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Neighborhoods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% 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5251582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4.5</a:t>
                      </a:r>
                      <a:endParaRPr lang="en-US" sz="1400" b="0" i="0" u="none" strike="noStrike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7.4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787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$109.20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Ville-Marie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8465107"/>
                  </a:ext>
                </a:extLst>
              </a:tr>
              <a:tr h="241300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5.8</a:t>
                      </a:r>
                      <a:endParaRPr lang="en-US" sz="1400" b="0" i="0" u="none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8.8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$186.20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Ville-Marie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235842"/>
                  </a:ext>
                </a:extLst>
              </a:tr>
              <a:tr h="2413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Le Plateau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024837"/>
                  </a:ext>
                </a:extLst>
              </a:tr>
              <a:tr h="241300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10.3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5.3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603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$122.17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Le Plateau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1520557"/>
                  </a:ext>
                </a:extLst>
              </a:tr>
              <a:tr h="2413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Outremont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91438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8.0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6.4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453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$158.07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Ville-Marie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9410080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6.6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5.5</a:t>
                      </a:r>
                      <a:endParaRPr lang="en-US" sz="1400" b="0" i="0" u="none" strike="noStrike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691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$115.44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Le Plateau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048960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5.3</a:t>
                      </a:r>
                      <a:endParaRPr lang="en-US" sz="1400" b="0" i="0" u="none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7.0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$187.64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Ville-Marie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179753"/>
                  </a:ext>
                </a:extLst>
              </a:tr>
              <a:tr h="241300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8.3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8.2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$159.81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Le Plateau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5028772"/>
                  </a:ext>
                </a:extLst>
              </a:tr>
              <a:tr h="2413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Ville-Marie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928413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0070C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6.4</a:t>
                      </a:r>
                      <a:endParaRPr lang="en-US" sz="1400" b="1" i="0" u="sng" strike="noStrike" dirty="0">
                        <a:solidFill>
                          <a:srgbClr val="0070C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u="sng" strike="noStrike" dirty="0">
                          <a:solidFill>
                            <a:srgbClr val="FF0000"/>
                          </a:solidFill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9.3</a:t>
                      </a:r>
                      <a:endParaRPr lang="en-US" sz="1400" b="1" i="0" u="sng" strike="noStrike" dirty="0">
                        <a:solidFill>
                          <a:srgbClr val="FF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728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$125.02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Ville-Marie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457557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70A436CE-5D41-7C49-8439-68FB57E196C3}"/>
              </a:ext>
            </a:extLst>
          </p:cNvPr>
          <p:cNvSpPr txBox="1"/>
          <p:nvPr/>
        </p:nvSpPr>
        <p:spPr>
          <a:xfrm>
            <a:off x="4601204" y="599805"/>
            <a:ext cx="38271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Example 1: [‘hipster’, ‘hippy’, ‘art’]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72AEC8-9335-1D42-A6CF-104417C8AE37}"/>
              </a:ext>
            </a:extLst>
          </p:cNvPr>
          <p:cNvSpPr txBox="1"/>
          <p:nvPr/>
        </p:nvSpPr>
        <p:spPr>
          <a:xfrm>
            <a:off x="8410388" y="594740"/>
            <a:ext cx="3348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Example 2: [‘clubs’, ‘nightlife’]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6C7699F-360F-0943-95F6-A97753E99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0" y="1452934"/>
            <a:ext cx="6811863" cy="4976445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8662A21D-4B69-C44F-8DA6-6FB3B02F8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880" y="6400800"/>
            <a:ext cx="2743200" cy="365125"/>
          </a:xfrm>
        </p:spPr>
        <p:txBody>
          <a:bodyPr/>
          <a:lstStyle/>
          <a:p>
            <a:fld id="{F47515A4-74A1-6745-947B-E2B3C630F290}" type="slidenum">
              <a:rPr lang="en-US" sz="2000" smtClean="0"/>
              <a:t>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14182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B57416-1E17-0C40-92EB-1573A8097110}"/>
              </a:ext>
            </a:extLst>
          </p:cNvPr>
          <p:cNvCxnSpPr>
            <a:cxnSpLocks/>
          </p:cNvCxnSpPr>
          <p:nvPr/>
        </p:nvCxnSpPr>
        <p:spPr>
          <a:xfrm>
            <a:off x="474344" y="40680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72C5C2-FC5E-AC40-A80A-A95A432C9DEA}"/>
              </a:ext>
            </a:extLst>
          </p:cNvPr>
          <p:cNvCxnSpPr>
            <a:cxnSpLocks/>
          </p:cNvCxnSpPr>
          <p:nvPr/>
        </p:nvCxnSpPr>
        <p:spPr>
          <a:xfrm>
            <a:off x="474344" y="118785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F5C6C9D6-B255-9748-8C17-DD18E1ED2DE3}"/>
              </a:ext>
            </a:extLst>
          </p:cNvPr>
          <p:cNvSpPr txBox="1">
            <a:spLocks/>
          </p:cNvSpPr>
          <p:nvPr/>
        </p:nvSpPr>
        <p:spPr>
          <a:xfrm>
            <a:off x="474344" y="294421"/>
            <a:ext cx="11284268" cy="102992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/>
              <a:t>Future directions</a:t>
            </a:r>
            <a:endParaRPr lang="en-US" sz="3600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3346CF0-DCC3-AC43-85BC-DEFB419F0BA9}"/>
              </a:ext>
            </a:extLst>
          </p:cNvPr>
          <p:cNvSpPr txBox="1"/>
          <p:nvPr/>
        </p:nvSpPr>
        <p:spPr>
          <a:xfrm>
            <a:off x="1081954" y="1640351"/>
            <a:ext cx="8190633" cy="1614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Improve the Recommendation System</a:t>
            </a:r>
          </a:p>
          <a:p>
            <a:pPr marL="742950" lvl="1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More sophisticated </a:t>
            </a:r>
            <a:r>
              <a:rPr lang="en-US" sz="2000" dirty="0">
                <a:solidFill>
                  <a:srgbClr val="49C1BF"/>
                </a:solidFill>
              </a:rPr>
              <a:t>word embedding</a:t>
            </a:r>
          </a:p>
          <a:p>
            <a:pPr marL="742950" lvl="1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9C1BF"/>
                </a:solidFill>
              </a:rPr>
              <a:t>Capture trends </a:t>
            </a:r>
            <a:r>
              <a:rPr lang="en-US" sz="2000" dirty="0"/>
              <a:t>via temporal information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EC1EB80-FFA3-E945-902A-28236AAED036}"/>
              </a:ext>
            </a:extLst>
          </p:cNvPr>
          <p:cNvSpPr txBox="1"/>
          <p:nvPr/>
        </p:nvSpPr>
        <p:spPr>
          <a:xfrm>
            <a:off x="1081953" y="3478314"/>
            <a:ext cx="8190633" cy="1614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Extend the System by utilizing more data</a:t>
            </a:r>
          </a:p>
          <a:p>
            <a:pPr marL="742950" lvl="1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Include </a:t>
            </a:r>
            <a:r>
              <a:rPr lang="en-US" sz="2000" dirty="0">
                <a:solidFill>
                  <a:srgbClr val="49C1BF"/>
                </a:solidFill>
              </a:rPr>
              <a:t>many cities </a:t>
            </a:r>
            <a:r>
              <a:rPr lang="en-US" sz="2000" dirty="0"/>
              <a:t>by scrapping Yelp, Airbnb and possibly Instagram</a:t>
            </a:r>
          </a:p>
          <a:p>
            <a:pPr marL="742950" lvl="1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9C1BF"/>
                </a:solidFill>
              </a:rPr>
              <a:t>Identify activities </a:t>
            </a:r>
            <a:r>
              <a:rPr lang="en-US" sz="2000" dirty="0"/>
              <a:t>that are associated to specific neighborhoods</a:t>
            </a:r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52DB42E-9E01-194A-9867-7D1A6F86D454}"/>
              </a:ext>
            </a:extLst>
          </p:cNvPr>
          <p:cNvSpPr txBox="1"/>
          <p:nvPr/>
        </p:nvSpPr>
        <p:spPr>
          <a:xfrm>
            <a:off x="1081953" y="5316277"/>
            <a:ext cx="8190633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Deploy a </a:t>
            </a:r>
            <a:r>
              <a:rPr lang="en-US" sz="2800" dirty="0">
                <a:solidFill>
                  <a:srgbClr val="49C1BF"/>
                </a:solidFill>
              </a:rPr>
              <a:t>Destination Recommendation </a:t>
            </a:r>
            <a:r>
              <a:rPr lang="en-US" sz="2800" dirty="0"/>
              <a:t>component</a:t>
            </a:r>
            <a:endParaRPr lang="en-US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D16BD0-E858-7546-9263-23827AC57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880" y="6400800"/>
            <a:ext cx="2743200" cy="365125"/>
          </a:xfrm>
        </p:spPr>
        <p:txBody>
          <a:bodyPr/>
          <a:lstStyle/>
          <a:p>
            <a:fld id="{F47515A4-74A1-6745-947B-E2B3C630F290}" type="slidenum">
              <a:rPr lang="en-US" sz="2000" smtClean="0"/>
              <a:t>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93232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C599574-9463-0248-9CB8-AEA2CEB9A9E7}"/>
              </a:ext>
            </a:extLst>
          </p:cNvPr>
          <p:cNvSpPr txBox="1">
            <a:spLocks/>
          </p:cNvSpPr>
          <p:nvPr/>
        </p:nvSpPr>
        <p:spPr>
          <a:xfrm>
            <a:off x="474344" y="2923322"/>
            <a:ext cx="11284268" cy="102992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/>
              <a:t>Thank you!</a:t>
            </a:r>
            <a:endParaRPr lang="en-US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5A2247-E666-C24A-94BE-E41F57A0A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880" y="6400800"/>
            <a:ext cx="2743200" cy="365125"/>
          </a:xfrm>
        </p:spPr>
        <p:txBody>
          <a:bodyPr/>
          <a:lstStyle/>
          <a:p>
            <a:fld id="{F47515A4-74A1-6745-947B-E2B3C630F290}" type="slidenum">
              <a:rPr lang="en-US" sz="2000" smtClean="0"/>
              <a:t>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01925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B57416-1E17-0C40-92EB-1573A8097110}"/>
              </a:ext>
            </a:extLst>
          </p:cNvPr>
          <p:cNvCxnSpPr>
            <a:cxnSpLocks/>
          </p:cNvCxnSpPr>
          <p:nvPr/>
        </p:nvCxnSpPr>
        <p:spPr>
          <a:xfrm>
            <a:off x="474344" y="40680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72C5C2-FC5E-AC40-A80A-A95A432C9DEA}"/>
              </a:ext>
            </a:extLst>
          </p:cNvPr>
          <p:cNvCxnSpPr>
            <a:cxnSpLocks/>
          </p:cNvCxnSpPr>
          <p:nvPr/>
        </p:nvCxnSpPr>
        <p:spPr>
          <a:xfrm>
            <a:off x="474344" y="1187852"/>
            <a:ext cx="11284268" cy="0"/>
          </a:xfrm>
          <a:prstGeom prst="line">
            <a:avLst/>
          </a:prstGeom>
          <a:ln w="38100">
            <a:solidFill>
              <a:srgbClr val="49C1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F5C6C9D6-B255-9748-8C17-DD18E1ED2DE3}"/>
              </a:ext>
            </a:extLst>
          </p:cNvPr>
          <p:cNvSpPr txBox="1">
            <a:spLocks/>
          </p:cNvSpPr>
          <p:nvPr/>
        </p:nvSpPr>
        <p:spPr>
          <a:xfrm>
            <a:off x="474344" y="294421"/>
            <a:ext cx="11284268" cy="102992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/>
              <a:t>Outline</a:t>
            </a:r>
            <a:endParaRPr lang="en-US" sz="3600" b="1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BB0BAFA-7177-7940-B315-C2D419B56A82}"/>
              </a:ext>
            </a:extLst>
          </p:cNvPr>
          <p:cNvSpPr/>
          <p:nvPr/>
        </p:nvSpPr>
        <p:spPr>
          <a:xfrm>
            <a:off x="5144451" y="3305230"/>
            <a:ext cx="3291840" cy="45720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E5B39E-2B50-B247-B02C-7C1F487A4983}"/>
              </a:ext>
            </a:extLst>
          </p:cNvPr>
          <p:cNvSpPr txBox="1"/>
          <p:nvPr/>
        </p:nvSpPr>
        <p:spPr>
          <a:xfrm>
            <a:off x="5144451" y="3333638"/>
            <a:ext cx="3287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Geographical Clustering</a:t>
            </a:r>
            <a:r>
              <a:rPr lang="en-US" sz="2000" b="1" u="sng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3C2FB0-6736-9749-82CB-BA85346E1C2A}"/>
              </a:ext>
            </a:extLst>
          </p:cNvPr>
          <p:cNvSpPr txBox="1"/>
          <p:nvPr/>
        </p:nvSpPr>
        <p:spPr>
          <a:xfrm>
            <a:off x="5907879" y="2566751"/>
            <a:ext cx="197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Yelp business data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785A35A-D280-F849-B565-0C1EE402FF50}"/>
              </a:ext>
            </a:extLst>
          </p:cNvPr>
          <p:cNvSpPr/>
          <p:nvPr/>
        </p:nvSpPr>
        <p:spPr>
          <a:xfrm>
            <a:off x="531903" y="2919875"/>
            <a:ext cx="2360294" cy="45720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67CF29-AEBA-1047-80FF-2E7296F3827A}"/>
              </a:ext>
            </a:extLst>
          </p:cNvPr>
          <p:cNvSpPr txBox="1"/>
          <p:nvPr/>
        </p:nvSpPr>
        <p:spPr>
          <a:xfrm>
            <a:off x="589051" y="2942955"/>
            <a:ext cx="2303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Sentiment Analysis</a:t>
            </a:r>
            <a:endParaRPr 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BAD740-3EE4-0C40-B247-B90AEA758C92}"/>
              </a:ext>
            </a:extLst>
          </p:cNvPr>
          <p:cNvSpPr txBox="1"/>
          <p:nvPr/>
        </p:nvSpPr>
        <p:spPr>
          <a:xfrm>
            <a:off x="1016298" y="2264854"/>
            <a:ext cx="1434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Yelp reviews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6704525-F671-7449-B9B2-33F363DD976A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1712050" y="2704002"/>
            <a:ext cx="0" cy="2158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464296-20BB-BE4F-BCCA-53A1434D77D7}"/>
              </a:ext>
            </a:extLst>
          </p:cNvPr>
          <p:cNvCxnSpPr>
            <a:cxnSpLocks/>
            <a:stCxn id="15" idx="2"/>
            <a:endCxn id="77" idx="0"/>
          </p:cNvCxnSpPr>
          <p:nvPr/>
        </p:nvCxnSpPr>
        <p:spPr>
          <a:xfrm flipH="1">
            <a:off x="1705337" y="3377075"/>
            <a:ext cx="6713" cy="48283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E11B6D3-D3F2-7242-979D-491ECFB88174}"/>
              </a:ext>
            </a:extLst>
          </p:cNvPr>
          <p:cNvSpPr txBox="1"/>
          <p:nvPr/>
        </p:nvSpPr>
        <p:spPr>
          <a:xfrm>
            <a:off x="651505" y="3966187"/>
            <a:ext cx="212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Positive Yelp reviews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AF1B12-A35E-E643-8CA6-2255BF1072F1}"/>
              </a:ext>
            </a:extLst>
          </p:cNvPr>
          <p:cNvSpPr txBox="1"/>
          <p:nvPr/>
        </p:nvSpPr>
        <p:spPr>
          <a:xfrm>
            <a:off x="347180" y="4608302"/>
            <a:ext cx="2594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Airbnb neighborhood description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2F7D8DE8-3433-9741-80F1-C393279B00D3}"/>
              </a:ext>
            </a:extLst>
          </p:cNvPr>
          <p:cNvSpPr/>
          <p:nvPr/>
        </p:nvSpPr>
        <p:spPr>
          <a:xfrm>
            <a:off x="3517465" y="3936071"/>
            <a:ext cx="1062991" cy="45720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6CBBA48-635A-DB4C-97B2-2EB106D84884}"/>
              </a:ext>
            </a:extLst>
          </p:cNvPr>
          <p:cNvSpPr txBox="1"/>
          <p:nvPr/>
        </p:nvSpPr>
        <p:spPr>
          <a:xfrm>
            <a:off x="3567471" y="3976969"/>
            <a:ext cx="1012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TF-IDF 1</a:t>
            </a:r>
            <a:endParaRPr lang="en-US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5C67AD93-8FFA-0C4A-B360-2AB1A4CF9671}"/>
              </a:ext>
            </a:extLst>
          </p:cNvPr>
          <p:cNvSpPr/>
          <p:nvPr/>
        </p:nvSpPr>
        <p:spPr>
          <a:xfrm>
            <a:off x="3517465" y="4660004"/>
            <a:ext cx="1062991" cy="45720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64CF60-51B2-6C48-AD76-A5C7217745F7}"/>
              </a:ext>
            </a:extLst>
          </p:cNvPr>
          <p:cNvSpPr txBox="1"/>
          <p:nvPr/>
        </p:nvSpPr>
        <p:spPr>
          <a:xfrm>
            <a:off x="3567471" y="4686614"/>
            <a:ext cx="1012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TF-IDF 2</a:t>
            </a:r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8582866-6D2D-7B4A-82FF-CB970AFE261E}"/>
              </a:ext>
            </a:extLst>
          </p:cNvPr>
          <p:cNvCxnSpPr>
            <a:cxnSpLocks/>
            <a:stCxn id="77" idx="6"/>
            <a:endCxn id="24" idx="1"/>
          </p:cNvCxnSpPr>
          <p:nvPr/>
        </p:nvCxnSpPr>
        <p:spPr>
          <a:xfrm flipV="1">
            <a:off x="2956894" y="4164671"/>
            <a:ext cx="560571" cy="242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90AA299-693B-9041-867D-4133350DB255}"/>
              </a:ext>
            </a:extLst>
          </p:cNvPr>
          <p:cNvCxnSpPr>
            <a:cxnSpLocks/>
            <a:stCxn id="78" idx="6"/>
            <a:endCxn id="26" idx="1"/>
          </p:cNvCxnSpPr>
          <p:nvPr/>
        </p:nvCxnSpPr>
        <p:spPr>
          <a:xfrm flipV="1">
            <a:off x="2951567" y="4888604"/>
            <a:ext cx="565898" cy="32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41C1FE4-4B1B-6442-8257-6AD8A4E9B07F}"/>
              </a:ext>
            </a:extLst>
          </p:cNvPr>
          <p:cNvSpPr/>
          <p:nvPr/>
        </p:nvSpPr>
        <p:spPr>
          <a:xfrm>
            <a:off x="5144451" y="3989718"/>
            <a:ext cx="3291840" cy="109728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3A3390-02F2-0643-8EDC-56E9A0940307}"/>
              </a:ext>
            </a:extLst>
          </p:cNvPr>
          <p:cNvSpPr txBox="1"/>
          <p:nvPr/>
        </p:nvSpPr>
        <p:spPr>
          <a:xfrm>
            <a:off x="5158264" y="4072491"/>
            <a:ext cx="32737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cluster</a:t>
            </a:r>
            <a:r>
              <a:rPr lang="en-US" b="1" dirty="0"/>
              <a:t> </a:t>
            </a:r>
            <a:r>
              <a:rPr lang="en-US" b="1" dirty="0" err="1"/>
              <a:t>i</a:t>
            </a:r>
            <a:r>
              <a:rPr lang="en-US" b="1" dirty="0"/>
              <a:t>:</a:t>
            </a:r>
          </a:p>
          <a:p>
            <a:r>
              <a:rPr lang="en-US" dirty="0"/>
              <a:t>  Vectors </a:t>
            </a:r>
            <a:r>
              <a:rPr lang="en-US" b="1" dirty="0"/>
              <a:t>V1(</a:t>
            </a:r>
            <a:r>
              <a:rPr lang="en-US" b="1" dirty="0" err="1"/>
              <a:t>i</a:t>
            </a:r>
            <a:r>
              <a:rPr lang="en-US" b="1" dirty="0"/>
              <a:t>), V2(</a:t>
            </a:r>
            <a:r>
              <a:rPr lang="en-US" b="1" dirty="0" err="1"/>
              <a:t>i</a:t>
            </a:r>
            <a:r>
              <a:rPr lang="en-US" b="1" dirty="0"/>
              <a:t>) </a:t>
            </a:r>
            <a:r>
              <a:rPr lang="en-US" dirty="0"/>
              <a:t>in TF-IDF 1,2</a:t>
            </a:r>
          </a:p>
          <a:p>
            <a:r>
              <a:rPr lang="en-US" dirty="0"/>
              <a:t>  Fit a 2D Gaussian:</a:t>
            </a:r>
            <a:r>
              <a:rPr lang="en-US" b="1" dirty="0"/>
              <a:t> </a:t>
            </a:r>
            <a:r>
              <a:rPr lang="en-US" b="1" dirty="0" err="1"/>
              <a:t>G</a:t>
            </a:r>
            <a:r>
              <a:rPr lang="en-US" b="1" baseline="-25000" dirty="0" err="1"/>
              <a:t>i</a:t>
            </a:r>
            <a:r>
              <a:rPr lang="en-US" b="1" dirty="0"/>
              <a:t>(.)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6477C89-FB47-274C-8F65-EFD3685EFFED}"/>
              </a:ext>
            </a:extLst>
          </p:cNvPr>
          <p:cNvSpPr txBox="1"/>
          <p:nvPr/>
        </p:nvSpPr>
        <p:spPr>
          <a:xfrm>
            <a:off x="9060660" y="2512351"/>
            <a:ext cx="2655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provided keywords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B08361D-39A7-B445-92A4-C48040238387}"/>
              </a:ext>
            </a:extLst>
          </p:cNvPr>
          <p:cNvSpPr/>
          <p:nvPr/>
        </p:nvSpPr>
        <p:spPr>
          <a:xfrm>
            <a:off x="8881114" y="3299777"/>
            <a:ext cx="2834640" cy="45720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C8323C6-C83E-1540-99B4-B298AC1252E5}"/>
              </a:ext>
            </a:extLst>
          </p:cNvPr>
          <p:cNvSpPr txBox="1"/>
          <p:nvPr/>
        </p:nvSpPr>
        <p:spPr>
          <a:xfrm>
            <a:off x="8881114" y="3347926"/>
            <a:ext cx="283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Vectors </a:t>
            </a:r>
            <a:r>
              <a:rPr lang="en-US" b="1" dirty="0"/>
              <a:t>U1</a:t>
            </a:r>
            <a:r>
              <a:rPr lang="en-US" dirty="0"/>
              <a:t>, </a:t>
            </a:r>
            <a:r>
              <a:rPr lang="en-US" b="1" dirty="0"/>
              <a:t>U2 </a:t>
            </a:r>
            <a:r>
              <a:rPr lang="en-US" dirty="0"/>
              <a:t>in</a:t>
            </a:r>
            <a:r>
              <a:rPr lang="en-US" b="1" dirty="0"/>
              <a:t> </a:t>
            </a:r>
            <a:r>
              <a:rPr lang="en-US" dirty="0"/>
              <a:t>TF-IDF 1,2 </a:t>
            </a:r>
            <a:endParaRPr lang="en-US" b="1" dirty="0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8F96B52E-2317-1745-BA42-A503AAB7AD68}"/>
              </a:ext>
            </a:extLst>
          </p:cNvPr>
          <p:cNvSpPr/>
          <p:nvPr/>
        </p:nvSpPr>
        <p:spPr>
          <a:xfrm>
            <a:off x="8881114" y="3989718"/>
            <a:ext cx="2834640" cy="109728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439661A-43BA-8A4F-B84D-04F3AF113A6A}"/>
              </a:ext>
            </a:extLst>
          </p:cNvPr>
          <p:cNvSpPr txBox="1"/>
          <p:nvPr/>
        </p:nvSpPr>
        <p:spPr>
          <a:xfrm>
            <a:off x="9022321" y="4073044"/>
            <a:ext cx="2651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cluster </a:t>
            </a:r>
            <a:r>
              <a:rPr lang="en-US" b="1" dirty="0" err="1"/>
              <a:t>i</a:t>
            </a:r>
            <a:r>
              <a:rPr lang="en-US" dirty="0"/>
              <a:t> similarities:</a:t>
            </a:r>
          </a:p>
          <a:p>
            <a:r>
              <a:rPr lang="en-US" b="1" dirty="0"/>
              <a:t>   V1(</a:t>
            </a:r>
            <a:r>
              <a:rPr lang="en-US" b="1" dirty="0" err="1"/>
              <a:t>i</a:t>
            </a:r>
            <a:r>
              <a:rPr lang="en-US" b="1" dirty="0"/>
              <a:t>) - U1 </a:t>
            </a:r>
            <a:r>
              <a:rPr lang="en-US" dirty="0"/>
              <a:t>and</a:t>
            </a:r>
            <a:r>
              <a:rPr lang="en-US" b="1" dirty="0"/>
              <a:t> V2(</a:t>
            </a:r>
            <a:r>
              <a:rPr lang="en-US" b="1" dirty="0" err="1"/>
              <a:t>i</a:t>
            </a:r>
            <a:r>
              <a:rPr lang="en-US" b="1" dirty="0"/>
              <a:t>) - U2</a:t>
            </a:r>
          </a:p>
          <a:p>
            <a:r>
              <a:rPr lang="en-US" dirty="0"/>
              <a:t>   Combine:</a:t>
            </a:r>
            <a:r>
              <a:rPr lang="en-US" b="1" dirty="0"/>
              <a:t> </a:t>
            </a:r>
            <a:r>
              <a:rPr lang="en-US" b="1" dirty="0" err="1"/>
              <a:t>Uscore</a:t>
            </a:r>
            <a:r>
              <a:rPr lang="en-US" b="1" dirty="0"/>
              <a:t>(</a:t>
            </a:r>
            <a:r>
              <a:rPr lang="en-US" b="1" dirty="0" err="1"/>
              <a:t>i</a:t>
            </a:r>
            <a:r>
              <a:rPr lang="en-US" b="1" dirty="0"/>
              <a:t>) 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A480F227-CB1F-3548-B0D6-D86BF045F024}"/>
              </a:ext>
            </a:extLst>
          </p:cNvPr>
          <p:cNvSpPr/>
          <p:nvPr/>
        </p:nvSpPr>
        <p:spPr>
          <a:xfrm>
            <a:off x="8881114" y="5327331"/>
            <a:ext cx="2834640" cy="1097280"/>
          </a:xfrm>
          <a:prstGeom prst="round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04D3809-246B-8A41-8D8F-9F20DB8BBCFA}"/>
              </a:ext>
            </a:extLst>
          </p:cNvPr>
          <p:cNvSpPr/>
          <p:nvPr/>
        </p:nvSpPr>
        <p:spPr>
          <a:xfrm>
            <a:off x="8972554" y="5352751"/>
            <a:ext cx="2673168" cy="10464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Recommendations</a:t>
            </a:r>
          </a:p>
          <a:p>
            <a:r>
              <a:rPr lang="en-US" dirty="0"/>
              <a:t>Pick N Airbnb listings with:</a:t>
            </a:r>
          </a:p>
          <a:p>
            <a:r>
              <a:rPr lang="en-US" dirty="0"/>
              <a:t>max </a:t>
            </a:r>
            <a:r>
              <a:rPr lang="el-GR" sz="2400" dirty="0"/>
              <a:t>Σ</a:t>
            </a:r>
            <a:r>
              <a:rPr lang="en-US" sz="2400" baseline="-25000" dirty="0" err="1"/>
              <a:t>i</a:t>
            </a:r>
            <a:r>
              <a:rPr lang="el-GR" dirty="0"/>
              <a:t> </a:t>
            </a:r>
            <a:r>
              <a:rPr lang="en-US" b="1" dirty="0" err="1"/>
              <a:t>G</a:t>
            </a:r>
            <a:r>
              <a:rPr lang="en-US" b="1" baseline="-25000" dirty="0" err="1"/>
              <a:t>i</a:t>
            </a:r>
            <a:r>
              <a:rPr lang="en-US" b="1" dirty="0"/>
              <a:t>(x)</a:t>
            </a:r>
            <a:r>
              <a:rPr lang="el-GR" b="1" dirty="0"/>
              <a:t>*</a:t>
            </a:r>
            <a:r>
              <a:rPr lang="en-US" b="1" dirty="0" err="1"/>
              <a:t>Uscore</a:t>
            </a:r>
            <a:r>
              <a:rPr lang="en-US" b="1" dirty="0"/>
              <a:t>(</a:t>
            </a:r>
            <a:r>
              <a:rPr lang="en-US" b="1" dirty="0" err="1"/>
              <a:t>i</a:t>
            </a:r>
            <a:r>
              <a:rPr lang="en-US" b="1" dirty="0"/>
              <a:t>)</a:t>
            </a:r>
            <a:endParaRPr lang="en-US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46FA431-3A1E-AB4C-9780-C98BA2583FFC}"/>
              </a:ext>
            </a:extLst>
          </p:cNvPr>
          <p:cNvCxnSpPr>
            <a:cxnSpLocks/>
            <a:stCxn id="43" idx="2"/>
            <a:endCxn id="45" idx="0"/>
          </p:cNvCxnSpPr>
          <p:nvPr/>
        </p:nvCxnSpPr>
        <p:spPr>
          <a:xfrm>
            <a:off x="10298434" y="5086998"/>
            <a:ext cx="0" cy="24033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9656F03-E0E1-3A44-A87F-54D4D9C89917}"/>
              </a:ext>
            </a:extLst>
          </p:cNvPr>
          <p:cNvCxnSpPr>
            <a:cxnSpLocks/>
            <a:stCxn id="35" idx="2"/>
            <a:endCxn id="43" idx="0"/>
          </p:cNvCxnSpPr>
          <p:nvPr/>
        </p:nvCxnSpPr>
        <p:spPr>
          <a:xfrm>
            <a:off x="10298434" y="3756977"/>
            <a:ext cx="0" cy="23274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30E1C3D-6E61-7441-969F-D746D81CAB5A}"/>
              </a:ext>
            </a:extLst>
          </p:cNvPr>
          <p:cNvCxnSpPr>
            <a:cxnSpLocks/>
            <a:stCxn id="33" idx="3"/>
            <a:endCxn id="43" idx="1"/>
          </p:cNvCxnSpPr>
          <p:nvPr/>
        </p:nvCxnSpPr>
        <p:spPr>
          <a:xfrm>
            <a:off x="8432001" y="4534156"/>
            <a:ext cx="449113" cy="420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071393C-40BD-7646-A4E8-439487E6F31E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6790371" y="3762430"/>
            <a:ext cx="0" cy="22728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ight Brace 68">
            <a:extLst>
              <a:ext uri="{FF2B5EF4-FFF2-40B4-BE49-F238E27FC236}">
                <a16:creationId xmlns:a16="http://schemas.microsoft.com/office/drawing/2014/main" id="{57BE8713-196E-084F-93C1-548BC3B91807}"/>
              </a:ext>
            </a:extLst>
          </p:cNvPr>
          <p:cNvSpPr/>
          <p:nvPr/>
        </p:nvSpPr>
        <p:spPr>
          <a:xfrm>
            <a:off x="4703825" y="4045557"/>
            <a:ext cx="388717" cy="923329"/>
          </a:xfrm>
          <a:prstGeom prst="rightBrac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3427741-8214-D445-985A-E9C7812759E9}"/>
              </a:ext>
            </a:extLst>
          </p:cNvPr>
          <p:cNvSpPr/>
          <p:nvPr/>
        </p:nvSpPr>
        <p:spPr>
          <a:xfrm>
            <a:off x="453780" y="3859914"/>
            <a:ext cx="2503114" cy="614362"/>
          </a:xfrm>
          <a:prstGeom prst="ellipse">
            <a:avLst/>
          </a:prstGeom>
          <a:solidFill>
            <a:srgbClr val="FF000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CABE809-914C-8C4D-B571-B88DC3A16A37}"/>
              </a:ext>
            </a:extLst>
          </p:cNvPr>
          <p:cNvSpPr/>
          <p:nvPr/>
        </p:nvSpPr>
        <p:spPr>
          <a:xfrm>
            <a:off x="448453" y="4535522"/>
            <a:ext cx="2503114" cy="712661"/>
          </a:xfrm>
          <a:prstGeom prst="ellipse">
            <a:avLst/>
          </a:prstGeom>
          <a:solidFill>
            <a:srgbClr val="0070C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D583BD6C-C2E7-394E-A5A7-1A9A332D043E}"/>
              </a:ext>
            </a:extLst>
          </p:cNvPr>
          <p:cNvSpPr/>
          <p:nvPr/>
        </p:nvSpPr>
        <p:spPr>
          <a:xfrm>
            <a:off x="5542493" y="2443883"/>
            <a:ext cx="2503114" cy="614362"/>
          </a:xfrm>
          <a:prstGeom prst="ellipse">
            <a:avLst/>
          </a:prstGeom>
          <a:solidFill>
            <a:srgbClr val="FF000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7FEAE48-67AC-5043-80D5-8C04463B77BD}"/>
              </a:ext>
            </a:extLst>
          </p:cNvPr>
          <p:cNvCxnSpPr>
            <a:cxnSpLocks/>
            <a:stCxn id="85" idx="4"/>
            <a:endCxn id="12" idx="0"/>
          </p:cNvCxnSpPr>
          <p:nvPr/>
        </p:nvCxnSpPr>
        <p:spPr>
          <a:xfrm flipH="1">
            <a:off x="6790371" y="3058245"/>
            <a:ext cx="3679" cy="2469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DA16E323-64C1-E649-B3CB-29427AC7234B}"/>
              </a:ext>
            </a:extLst>
          </p:cNvPr>
          <p:cNvSpPr/>
          <p:nvPr/>
        </p:nvSpPr>
        <p:spPr>
          <a:xfrm>
            <a:off x="8939215" y="2402309"/>
            <a:ext cx="2705099" cy="614362"/>
          </a:xfrm>
          <a:prstGeom prst="ellipse">
            <a:avLst/>
          </a:prstGeom>
          <a:solidFill>
            <a:srgbClr val="49C1BF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546A5D42-DD8D-8948-AE8C-6019C02E67D0}"/>
              </a:ext>
            </a:extLst>
          </p:cNvPr>
          <p:cNvCxnSpPr>
            <a:cxnSpLocks/>
            <a:stCxn id="89" idx="4"/>
            <a:endCxn id="35" idx="0"/>
          </p:cNvCxnSpPr>
          <p:nvPr/>
        </p:nvCxnSpPr>
        <p:spPr>
          <a:xfrm>
            <a:off x="10291765" y="3016671"/>
            <a:ext cx="6669" cy="28310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03C85C67-BA3C-AF4D-9110-AD82276304B2}"/>
              </a:ext>
            </a:extLst>
          </p:cNvPr>
          <p:cNvSpPr txBox="1"/>
          <p:nvPr/>
        </p:nvSpPr>
        <p:spPr>
          <a:xfrm>
            <a:off x="6075650" y="5705239"/>
            <a:ext cx="197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Airbnb listings data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B32D29B-571E-984B-B859-8DCA2A631836}"/>
              </a:ext>
            </a:extLst>
          </p:cNvPr>
          <p:cNvSpPr/>
          <p:nvPr/>
        </p:nvSpPr>
        <p:spPr>
          <a:xfrm>
            <a:off x="5795992" y="5582371"/>
            <a:ext cx="2503114" cy="614362"/>
          </a:xfrm>
          <a:prstGeom prst="ellipse">
            <a:avLst/>
          </a:prstGeom>
          <a:solidFill>
            <a:srgbClr val="0070C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F994D4F-D3AA-574D-8F9D-9653838E0520}"/>
              </a:ext>
            </a:extLst>
          </p:cNvPr>
          <p:cNvCxnSpPr>
            <a:cxnSpLocks/>
            <a:stCxn id="95" idx="6"/>
            <a:endCxn id="45" idx="1"/>
          </p:cNvCxnSpPr>
          <p:nvPr/>
        </p:nvCxnSpPr>
        <p:spPr>
          <a:xfrm flipV="1">
            <a:off x="8299106" y="5875971"/>
            <a:ext cx="582008" cy="1358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Oval 103">
            <a:extLst>
              <a:ext uri="{FF2B5EF4-FFF2-40B4-BE49-F238E27FC236}">
                <a16:creationId xmlns:a16="http://schemas.microsoft.com/office/drawing/2014/main" id="{7EC8D46B-4C9E-C94A-97C5-8297F4098D9D}"/>
              </a:ext>
            </a:extLst>
          </p:cNvPr>
          <p:cNvSpPr/>
          <p:nvPr/>
        </p:nvSpPr>
        <p:spPr>
          <a:xfrm>
            <a:off x="901896" y="2185094"/>
            <a:ext cx="1620307" cy="499855"/>
          </a:xfrm>
          <a:prstGeom prst="ellipse">
            <a:avLst/>
          </a:prstGeom>
          <a:solidFill>
            <a:srgbClr val="FF0000">
              <a:alpha val="25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C4F19E-3141-DD4B-9CB3-C5F19A989C31}"/>
              </a:ext>
            </a:extLst>
          </p:cNvPr>
          <p:cNvCxnSpPr>
            <a:cxnSpLocks/>
          </p:cNvCxnSpPr>
          <p:nvPr/>
        </p:nvCxnSpPr>
        <p:spPr>
          <a:xfrm>
            <a:off x="4875281" y="1457325"/>
            <a:ext cx="0" cy="51435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161D1CD-81E0-804D-AF35-E6502EE32284}"/>
              </a:ext>
            </a:extLst>
          </p:cNvPr>
          <p:cNvCxnSpPr>
            <a:cxnSpLocks/>
          </p:cNvCxnSpPr>
          <p:nvPr/>
        </p:nvCxnSpPr>
        <p:spPr>
          <a:xfrm>
            <a:off x="8642419" y="1462371"/>
            <a:ext cx="0" cy="386496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56ACBB5A-F039-0644-ABA9-7B51DD8F5F45}"/>
              </a:ext>
            </a:extLst>
          </p:cNvPr>
          <p:cNvSpPr txBox="1"/>
          <p:nvPr/>
        </p:nvSpPr>
        <p:spPr>
          <a:xfrm>
            <a:off x="1565649" y="1416792"/>
            <a:ext cx="1770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STEP 1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895BE77F-2CCB-6047-8490-0A11159E0C51}"/>
              </a:ext>
            </a:extLst>
          </p:cNvPr>
          <p:cNvSpPr txBox="1"/>
          <p:nvPr/>
        </p:nvSpPr>
        <p:spPr>
          <a:xfrm>
            <a:off x="5873736" y="1436512"/>
            <a:ext cx="1770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STEP 2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B2DF16C-AE50-0F40-AE0A-687C20987FB3}"/>
              </a:ext>
            </a:extLst>
          </p:cNvPr>
          <p:cNvSpPr txBox="1"/>
          <p:nvPr/>
        </p:nvSpPr>
        <p:spPr>
          <a:xfrm>
            <a:off x="9424024" y="1428186"/>
            <a:ext cx="1770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STEP 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753E95-BB34-2A40-A164-3F0434BC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880" y="6400800"/>
            <a:ext cx="2743200" cy="365125"/>
          </a:xfrm>
        </p:spPr>
        <p:txBody>
          <a:bodyPr/>
          <a:lstStyle/>
          <a:p>
            <a:fld id="{F47515A4-74A1-6745-947B-E2B3C630F290}" type="slidenum">
              <a:rPr lang="en-US" sz="2000" smtClean="0"/>
              <a:t>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50571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1424</TotalTime>
  <Words>554</Words>
  <Application>Microsoft Macintosh PowerPoint</Application>
  <PresentationFormat>Widescreen</PresentationFormat>
  <Paragraphs>221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 Neue</vt:lpstr>
      <vt:lpstr>Office Theme</vt:lpstr>
      <vt:lpstr>Recommendation System for Airbnb listings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Recommendation System for Airbnb listings</dc:title>
  <dc:creator>Yannis Petro</dc:creator>
  <cp:lastModifiedBy>Yannis Petro</cp:lastModifiedBy>
  <cp:revision>56</cp:revision>
  <cp:lastPrinted>2019-11-19T17:00:36Z</cp:lastPrinted>
  <dcterms:created xsi:type="dcterms:W3CDTF">2019-11-18T17:24:28Z</dcterms:created>
  <dcterms:modified xsi:type="dcterms:W3CDTF">2019-12-22T22:57:28Z</dcterms:modified>
</cp:coreProperties>
</file>

<file path=docProps/thumbnail.jpeg>
</file>